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handoutMasterIdLst>
    <p:handoutMasterId r:id="rId21"/>
  </p:handoutMasterIdLst>
  <p:sldIdLst>
    <p:sldId id="256" r:id="rId2"/>
    <p:sldId id="257" r:id="rId3"/>
    <p:sldId id="258" r:id="rId4"/>
    <p:sldId id="259" r:id="rId5"/>
    <p:sldId id="279" r:id="rId6"/>
    <p:sldId id="260" r:id="rId7"/>
    <p:sldId id="263" r:id="rId8"/>
    <p:sldId id="264" r:id="rId9"/>
    <p:sldId id="262" r:id="rId10"/>
    <p:sldId id="265" r:id="rId11"/>
    <p:sldId id="271" r:id="rId12"/>
    <p:sldId id="270" r:id="rId13"/>
    <p:sldId id="266" r:id="rId14"/>
    <p:sldId id="273" r:id="rId15"/>
    <p:sldId id="276" r:id="rId16"/>
    <p:sldId id="275" r:id="rId17"/>
    <p:sldId id="274" r:id="rId18"/>
    <p:sldId id="277" r:id="rId19"/>
    <p:sldId id="278" r:id="rId20"/>
  </p:sldIdLst>
  <p:sldSz cx="9144000" cy="6858000" type="screen4x3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DF033-C51C-47C0-868E-3574779BA5E1}" type="datetimeFigureOut">
              <a:rPr lang="en-SG" smtClean="0"/>
              <a:t>22/5/2015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4C94B-2B7D-4937-AADA-338FE14A77F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151848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3125-2433-49D9-8325-83163F0FD603}" type="datetimeFigureOut">
              <a:rPr lang="en-SG" smtClean="0"/>
              <a:t>22/5/2015</a:t>
            </a:fld>
            <a:endParaRPr lang="en-S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FAC9DA3-2410-483F-B0D1-B22ABDB569B0}" type="slidenum">
              <a:rPr lang="en-SG" smtClean="0"/>
              <a:t>‹#›</a:t>
            </a:fld>
            <a:endParaRPr lang="en-SG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3125-2433-49D9-8325-83163F0FD603}" type="datetimeFigureOut">
              <a:rPr lang="en-SG" smtClean="0"/>
              <a:t>22/5/2015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C9DA3-2410-483F-B0D1-B22ABDB569B0}" type="slidenum">
              <a:rPr lang="en-SG" smtClean="0"/>
              <a:t>‹#›</a:t>
            </a:fld>
            <a:endParaRPr lang="en-S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FAC9DA3-2410-483F-B0D1-B22ABDB569B0}" type="slidenum">
              <a:rPr lang="en-SG" smtClean="0"/>
              <a:t>‹#›</a:t>
            </a:fld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3125-2433-49D9-8325-83163F0FD603}" type="datetimeFigureOut">
              <a:rPr lang="en-SG" smtClean="0"/>
              <a:t>22/5/2015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3125-2433-49D9-8325-83163F0FD603}" type="datetimeFigureOut">
              <a:rPr lang="en-SG" smtClean="0"/>
              <a:t>22/5/2015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FAC9DA3-2410-483F-B0D1-B22ABDB569B0}" type="slidenum">
              <a:rPr lang="en-SG" smtClean="0"/>
              <a:t>‹#›</a:t>
            </a:fld>
            <a:endParaRPr lang="en-SG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3125-2433-49D9-8325-83163F0FD603}" type="datetimeFigureOut">
              <a:rPr lang="en-SG" smtClean="0"/>
              <a:t>22/5/2015</a:t>
            </a:fld>
            <a:endParaRPr lang="en-SG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FAC9DA3-2410-483F-B0D1-B22ABDB569B0}" type="slidenum">
              <a:rPr lang="en-SG" smtClean="0"/>
              <a:t>‹#›</a:t>
            </a:fld>
            <a:endParaRPr lang="en-S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CC03125-2433-49D9-8325-83163F0FD603}" type="datetimeFigureOut">
              <a:rPr lang="en-SG" smtClean="0"/>
              <a:t>22/5/2015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C9DA3-2410-483F-B0D1-B22ABDB569B0}" type="slidenum">
              <a:rPr lang="en-SG" smtClean="0"/>
              <a:t>‹#›</a:t>
            </a:fld>
            <a:endParaRPr lang="en-SG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3125-2433-49D9-8325-83163F0FD603}" type="datetimeFigureOut">
              <a:rPr lang="en-SG" smtClean="0"/>
              <a:t>22/5/2015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SG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FAC9DA3-2410-483F-B0D1-B22ABDB569B0}" type="slidenum">
              <a:rPr lang="en-SG" smtClean="0"/>
              <a:t>‹#›</a:t>
            </a:fld>
            <a:endParaRPr lang="en-SG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3125-2433-49D9-8325-83163F0FD603}" type="datetimeFigureOut">
              <a:rPr lang="en-SG" smtClean="0"/>
              <a:t>22/5/2015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FAC9DA3-2410-483F-B0D1-B22ABDB569B0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3125-2433-49D9-8325-83163F0FD603}" type="datetimeFigureOut">
              <a:rPr lang="en-SG" smtClean="0"/>
              <a:t>22/5/2015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AC9DA3-2410-483F-B0D1-B22ABDB569B0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FAC9DA3-2410-483F-B0D1-B22ABDB569B0}" type="slidenum">
              <a:rPr lang="en-SG" smtClean="0"/>
              <a:t>‹#›</a:t>
            </a:fld>
            <a:endParaRPr lang="en-SG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3125-2433-49D9-8325-83163F0FD603}" type="datetimeFigureOut">
              <a:rPr lang="en-SG" smtClean="0"/>
              <a:t>22/5/2015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S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FAC9DA3-2410-483F-B0D1-B22ABDB569B0}" type="slidenum">
              <a:rPr lang="en-SG" smtClean="0"/>
              <a:t>‹#›</a:t>
            </a:fld>
            <a:endParaRPr lang="en-S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CC03125-2433-49D9-8325-83163F0FD603}" type="datetimeFigureOut">
              <a:rPr lang="en-SG" smtClean="0"/>
              <a:t>22/5/2015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CC03125-2433-49D9-8325-83163F0FD603}" type="datetimeFigureOut">
              <a:rPr lang="en-SG" smtClean="0"/>
              <a:t>22/5/2015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SG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FAC9DA3-2410-483F-B0D1-B22ABDB569B0}" type="slidenum">
              <a:rPr lang="en-SG" smtClean="0"/>
              <a:t>‹#›</a:t>
            </a:fld>
            <a:endParaRPr lang="en-SG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429000"/>
            <a:ext cx="8424936" cy="2880320"/>
          </a:xfrm>
        </p:spPr>
        <p:txBody>
          <a:bodyPr>
            <a:normAutofit/>
          </a:bodyPr>
          <a:lstStyle/>
          <a:p>
            <a:r>
              <a:rPr lang="en-US" dirty="0" smtClean="0"/>
              <a:t>By L.C. Cheung, U.S. Bougoure and K.W. Miller</a:t>
            </a:r>
          </a:p>
          <a:p>
            <a:endParaRPr lang="en-US" dirty="0" smtClean="0"/>
          </a:p>
          <a:p>
            <a:r>
              <a:rPr lang="en-US" dirty="0" smtClean="0"/>
              <a:t>Presented to the CBR Conference, Porto</a:t>
            </a:r>
          </a:p>
          <a:p>
            <a:r>
              <a:rPr lang="en-US" dirty="0" smtClean="0"/>
              <a:t> </a:t>
            </a:r>
            <a:r>
              <a:rPr lang="en-US" dirty="0" smtClean="0"/>
              <a:t>by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Dr</a:t>
            </a:r>
            <a:r>
              <a:rPr lang="en-US" dirty="0" smtClean="0"/>
              <a:t> Ursula Sigrid Bougoure. </a:t>
            </a:r>
          </a:p>
          <a:p>
            <a:r>
              <a:rPr lang="en-US" dirty="0" smtClean="0"/>
              <a:t>University of Newcastle, Australia. </a:t>
            </a:r>
          </a:p>
          <a:p>
            <a:r>
              <a:rPr lang="en-US" dirty="0" smtClean="0"/>
              <a:t>Singapore Campus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2088233"/>
          </a:xfrm>
        </p:spPr>
        <p:txBody>
          <a:bodyPr>
            <a:normAutofit/>
          </a:bodyPr>
          <a:lstStyle/>
          <a:p>
            <a:r>
              <a:rPr lang="en-US" dirty="0" smtClean="0"/>
              <a:t>The Effects of Affective and Utilitarian Brand Relationships on Brand Consideration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243153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Hs..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8373616" cy="4813995"/>
          </a:xfrm>
        </p:spPr>
        <p:txBody>
          <a:bodyPr>
            <a:normAutofit/>
          </a:bodyPr>
          <a:lstStyle/>
          <a:p>
            <a:pPr marL="800100" lvl="1" indent="-342900"/>
            <a:r>
              <a:rPr lang="en-US" dirty="0" smtClean="0"/>
              <a:t>We contend that a brand in the consideration set will be perceived as being unique, able to differentiate from other brands, with consumers more willing to pay given that differentiation.  </a:t>
            </a:r>
          </a:p>
          <a:p>
            <a:pPr marL="800100" lvl="1" indent="-342900"/>
            <a:r>
              <a:rPr lang="en-US" dirty="0" smtClean="0"/>
              <a:t>Also, a smaller set size is likely to produce differentiated brands for which a consumer will be willing to pay a premium</a:t>
            </a:r>
          </a:p>
          <a:p>
            <a:pPr marL="457200" lvl="1" indent="0">
              <a:buNone/>
            </a:pPr>
            <a:r>
              <a:rPr lang="en-US" dirty="0" smtClean="0"/>
              <a:t>	H4: A brand included in the consideration set will have higher brand equity than a brand  not in the consideration set.</a:t>
            </a:r>
          </a:p>
          <a:p>
            <a:pPr marL="457200" lvl="1" indent="0">
              <a:buNone/>
            </a:pPr>
            <a:r>
              <a:rPr lang="en-US" dirty="0" smtClean="0"/>
              <a:t>	H5:Consideration set size is negatively related to brand equity</a:t>
            </a:r>
          </a:p>
          <a:p>
            <a:pPr marL="0" indent="0">
              <a:buNone/>
            </a:pP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297558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Framework</a:t>
            </a:r>
            <a:endParaRPr lang="en-SG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70027" y="1527175"/>
            <a:ext cx="6367433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469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Design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measures from the literature, a questionnaire was designed and administered to students (</a:t>
            </a:r>
            <a:r>
              <a:rPr lang="en-US" dirty="0" err="1" smtClean="0"/>
              <a:t>Yoo</a:t>
            </a:r>
            <a:r>
              <a:rPr lang="en-US" dirty="0" smtClean="0"/>
              <a:t> et al, 2000; </a:t>
            </a:r>
            <a:r>
              <a:rPr lang="en-US" dirty="0" err="1" smtClean="0"/>
              <a:t>Donthu</a:t>
            </a:r>
            <a:r>
              <a:rPr lang="en-US" dirty="0" smtClean="0"/>
              <a:t> and Lee 2001). </a:t>
            </a:r>
            <a:r>
              <a:rPr lang="en-GB" dirty="0" smtClean="0"/>
              <a:t>This resulted in 333 </a:t>
            </a:r>
            <a:r>
              <a:rPr lang="en-GB" dirty="0"/>
              <a:t>valid surveys </a:t>
            </a:r>
            <a:r>
              <a:rPr lang="en-GB" dirty="0" smtClean="0"/>
              <a:t>being collected.</a:t>
            </a:r>
            <a:endParaRPr lang="en-US" dirty="0" smtClean="0"/>
          </a:p>
          <a:p>
            <a:r>
              <a:rPr lang="en-US" dirty="0" smtClean="0"/>
              <a:t>We used </a:t>
            </a:r>
            <a:r>
              <a:rPr lang="en-US" dirty="0" err="1" smtClean="0"/>
              <a:t>standardised</a:t>
            </a:r>
            <a:r>
              <a:rPr lang="en-US" dirty="0" smtClean="0"/>
              <a:t> and </a:t>
            </a:r>
            <a:r>
              <a:rPr lang="en-US" dirty="0" err="1" smtClean="0"/>
              <a:t>customised</a:t>
            </a:r>
            <a:r>
              <a:rPr lang="en-US" dirty="0" smtClean="0"/>
              <a:t> service types of Fast Food and Banking brands in Hong Kong, China.</a:t>
            </a:r>
          </a:p>
          <a:p>
            <a:pPr lvl="1"/>
            <a:r>
              <a:rPr lang="en-US" dirty="0" smtClean="0"/>
              <a:t>Final fast food brands used were McDonalds, Café De Coral and </a:t>
            </a:r>
            <a:r>
              <a:rPr lang="en-US" dirty="0" err="1" smtClean="0"/>
              <a:t>Fairwood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Final banking brands were Hong Kong Bank, Bank of China and Bank of East Asia.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32687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Analysis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 loadings exceed 0.7 (Thompson, 2004).  CREs from .94-.77</a:t>
            </a:r>
            <a:r>
              <a:rPr lang="en-GB" dirty="0" smtClean="0"/>
              <a:t> (White et al., 2003). </a:t>
            </a:r>
            <a:r>
              <a:rPr lang="en-US" dirty="0" smtClean="0"/>
              <a:t>AVE above 0.5 (</a:t>
            </a:r>
            <a:r>
              <a:rPr lang="en-US" dirty="0" err="1" smtClean="0"/>
              <a:t>Fornell</a:t>
            </a:r>
            <a:r>
              <a:rPr lang="en-US" dirty="0" smtClean="0"/>
              <a:t> and Larker, 1981) . </a:t>
            </a:r>
            <a:r>
              <a:rPr lang="en-GB" dirty="0" smtClean="0"/>
              <a:t>Further</a:t>
            </a:r>
            <a:r>
              <a:rPr lang="en-GB" dirty="0"/>
              <a:t>, the measurement results support discriminant validity, as the highest square multiple correlations are lower than the respective AVEs (</a:t>
            </a:r>
            <a:r>
              <a:rPr lang="en-GB" dirty="0" err="1"/>
              <a:t>Fornell</a:t>
            </a:r>
            <a:r>
              <a:rPr lang="en-GB" dirty="0"/>
              <a:t> and Larker, 1981). Common method variance is unsupported, </a:t>
            </a:r>
            <a:r>
              <a:rPr lang="en-GB" dirty="0" smtClean="0"/>
              <a:t>(</a:t>
            </a:r>
            <a:r>
              <a:rPr lang="en-GB" dirty="0" err="1"/>
              <a:t>Podsakoff</a:t>
            </a:r>
            <a:r>
              <a:rPr lang="en-GB" dirty="0"/>
              <a:t>, Mackenzie, Lee &amp; </a:t>
            </a:r>
            <a:r>
              <a:rPr lang="en-GB" dirty="0" err="1"/>
              <a:t>Podsakoff</a:t>
            </a:r>
            <a:r>
              <a:rPr lang="en-GB" dirty="0"/>
              <a:t>, 2003) </a:t>
            </a:r>
            <a:endParaRPr lang="en-GB" dirty="0" smtClean="0"/>
          </a:p>
          <a:p>
            <a:r>
              <a:rPr lang="en-GB" dirty="0" smtClean="0"/>
              <a:t>These </a:t>
            </a:r>
            <a:r>
              <a:rPr lang="en-GB" dirty="0"/>
              <a:t>findings support the soundness and robustness of the </a:t>
            </a:r>
            <a:r>
              <a:rPr lang="en-GB" dirty="0" smtClean="0"/>
              <a:t>measures used.</a:t>
            </a:r>
          </a:p>
          <a:p>
            <a:r>
              <a:rPr lang="en-GB" dirty="0" smtClean="0"/>
              <a:t>AMOS was used for the main study to test H2,3,4, and 5.</a:t>
            </a:r>
          </a:p>
          <a:p>
            <a:r>
              <a:rPr lang="en-GB" dirty="0" smtClean="0"/>
              <a:t>Discriminant analysis was used to test H1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447974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Consideration Set results 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5832648"/>
          </a:xfrm>
        </p:spPr>
        <p:txBody>
          <a:bodyPr>
            <a:normAutofit fontScale="70000" lnSpcReduction="20000"/>
          </a:bodyPr>
          <a:lstStyle/>
          <a:p>
            <a:r>
              <a:rPr lang="en-GB" sz="3800" dirty="0" smtClean="0"/>
              <a:t>Measured </a:t>
            </a:r>
            <a:r>
              <a:rPr lang="en-GB" sz="3800" dirty="0"/>
              <a:t>two ways, first, to see if the focal brand is in the participant’s consideration set and </a:t>
            </a:r>
            <a:r>
              <a:rPr lang="en-GB" sz="3800" dirty="0" smtClean="0"/>
              <a:t>second by </a:t>
            </a:r>
            <a:r>
              <a:rPr lang="en-GB" sz="3800" dirty="0"/>
              <a:t>the size of the consideration </a:t>
            </a:r>
            <a:r>
              <a:rPr lang="en-GB" sz="3800" dirty="0" smtClean="0"/>
              <a:t>set.</a:t>
            </a:r>
          </a:p>
          <a:p>
            <a:pPr lvl="1"/>
            <a:r>
              <a:rPr lang="en-GB" sz="3000" dirty="0" smtClean="0"/>
              <a:t>67</a:t>
            </a:r>
            <a:r>
              <a:rPr lang="en-GB" sz="3000" dirty="0"/>
              <a:t>% of the time the focal brand is included in the consideration set (n = 120/169 fast food and n= 102/164 banking) with slightly higher results for fast food (71%) than </a:t>
            </a:r>
            <a:r>
              <a:rPr lang="en-GB" sz="3000" dirty="0" smtClean="0"/>
              <a:t>banking </a:t>
            </a:r>
            <a:r>
              <a:rPr lang="en-GB" sz="3000" dirty="0"/>
              <a:t>(62%). </a:t>
            </a:r>
            <a:endParaRPr lang="en-GB" sz="3000" dirty="0" smtClean="0"/>
          </a:p>
          <a:p>
            <a:r>
              <a:rPr lang="en-GB" sz="3400" dirty="0" smtClean="0"/>
              <a:t>Three </a:t>
            </a:r>
            <a:r>
              <a:rPr lang="en-GB" sz="3400" dirty="0"/>
              <a:t>of the six focal brands, HSBC (91%), Café de Coral (85%) and McDonalds (84%) have strong brand recall within their consideration sets. </a:t>
            </a:r>
            <a:endParaRPr lang="en-GB" sz="3400" dirty="0" smtClean="0"/>
          </a:p>
          <a:p>
            <a:pPr lvl="1"/>
            <a:r>
              <a:rPr lang="en-GB" sz="2900" dirty="0" smtClean="0"/>
              <a:t>Weaker </a:t>
            </a:r>
            <a:r>
              <a:rPr lang="en-GB" sz="2900" dirty="0"/>
              <a:t>focal brand recall </a:t>
            </a:r>
            <a:r>
              <a:rPr lang="en-GB" sz="2900" dirty="0" smtClean="0"/>
              <a:t>include Bank </a:t>
            </a:r>
            <a:r>
              <a:rPr lang="en-GB" sz="2900" dirty="0"/>
              <a:t>of China (49%), Bank of East Asia (45%) and </a:t>
            </a:r>
            <a:r>
              <a:rPr lang="en-GB" sz="2900" dirty="0" err="1"/>
              <a:t>Fairwood</a:t>
            </a:r>
            <a:r>
              <a:rPr lang="en-GB" sz="2900" dirty="0"/>
              <a:t> (43%) </a:t>
            </a:r>
            <a:endParaRPr lang="en-GB" sz="2900" dirty="0" smtClean="0"/>
          </a:p>
          <a:p>
            <a:r>
              <a:rPr lang="en-GB" sz="3800" dirty="0" smtClean="0"/>
              <a:t>Most </a:t>
            </a:r>
            <a:r>
              <a:rPr lang="en-GB" sz="3800" dirty="0"/>
              <a:t>people participating in the study have three (n=111; 33%) or four (n=71; 21%) brands in their consideration set </a:t>
            </a:r>
            <a:r>
              <a:rPr lang="en-GB" sz="3800" dirty="0" smtClean="0"/>
              <a:t>(higher for fast food).</a:t>
            </a:r>
          </a:p>
          <a:p>
            <a:r>
              <a:rPr lang="en-GB" sz="3800" dirty="0" smtClean="0"/>
              <a:t> Set sizes for the strong brands appear to be the same as for the weak brands, with no significant difference.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0285216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hypotheses are supported and show that the stronger the relationship is, the higher likelihood that a brand is included in the consideration set, with a smaller set size and fewer brand </a:t>
            </a:r>
            <a:r>
              <a:rPr lang="en-US" dirty="0"/>
              <a:t>alternatives the </a:t>
            </a:r>
            <a:r>
              <a:rPr lang="en-US" dirty="0" smtClean="0"/>
              <a:t>stronger </a:t>
            </a:r>
            <a:r>
              <a:rPr lang="en-US" dirty="0"/>
              <a:t>the impact on brand </a:t>
            </a:r>
            <a:r>
              <a:rPr lang="en-US" dirty="0" smtClean="0"/>
              <a:t>equity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Utilitarian relationships appear to be a stronger predictor for consideration set inclusion, which we didn’t expect.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109953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According to our study, factors which contribute to being included in a consumer’s consideration set include…</a:t>
            </a:r>
          </a:p>
          <a:p>
            <a:r>
              <a:rPr lang="en-GB" dirty="0" smtClean="0"/>
              <a:t>the </a:t>
            </a:r>
            <a:r>
              <a:rPr lang="en-GB" dirty="0"/>
              <a:t>accountability of the brand (.89), </a:t>
            </a:r>
            <a:endParaRPr lang="en-GB" dirty="0" smtClean="0"/>
          </a:p>
          <a:p>
            <a:r>
              <a:rPr lang="en-GB" dirty="0" smtClean="0"/>
              <a:t>expecting </a:t>
            </a:r>
            <a:r>
              <a:rPr lang="en-GB" dirty="0"/>
              <a:t>the brand to make up for a mistake (.87), being able to count on the brand (.81) </a:t>
            </a:r>
            <a:endParaRPr lang="en-GB" dirty="0" smtClean="0"/>
          </a:p>
          <a:p>
            <a:r>
              <a:rPr lang="en-GB" dirty="0" smtClean="0"/>
              <a:t>and </a:t>
            </a:r>
            <a:r>
              <a:rPr lang="en-GB" dirty="0"/>
              <a:t>knowing that the brand is reliable (.85</a:t>
            </a:r>
            <a:r>
              <a:rPr lang="en-GB" dirty="0" smtClean="0"/>
              <a:t>)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588829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brand managers…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is a call to focus on building affective brand relationships (</a:t>
            </a:r>
            <a:r>
              <a:rPr lang="en-US" dirty="0" err="1" smtClean="0"/>
              <a:t>Batra</a:t>
            </a:r>
            <a:r>
              <a:rPr lang="en-US" dirty="0" smtClean="0"/>
              <a:t>, et al, 2012), </a:t>
            </a:r>
            <a:r>
              <a:rPr lang="en-US" dirty="0" err="1" smtClean="0"/>
              <a:t>Loureiro</a:t>
            </a:r>
            <a:r>
              <a:rPr lang="en-US" dirty="0" smtClean="0"/>
              <a:t> et al, 2012), Roy et al, 2013)….but!!!</a:t>
            </a:r>
          </a:p>
          <a:p>
            <a:r>
              <a:rPr lang="en-US" dirty="0" smtClean="0"/>
              <a:t>Our empirical evidence shows that focusing brand building relationship efforts that develop effective utilitarian partnerships, are likely to better lead to purchase consideration, brand equity… 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8097428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Only 2 service categories and 6 brand stimuli were used in this study in an Asian context.</a:t>
            </a:r>
          </a:p>
          <a:p>
            <a:r>
              <a:rPr lang="en-US" dirty="0" smtClean="0"/>
              <a:t>Confined to a dyad and not to the web of relationships (</a:t>
            </a:r>
            <a:r>
              <a:rPr lang="en-US" dirty="0" err="1" smtClean="0"/>
              <a:t>eg</a:t>
            </a:r>
            <a:r>
              <a:rPr lang="en-US" dirty="0" smtClean="0"/>
              <a:t> stakeholders, investors, suppliers).</a:t>
            </a:r>
          </a:p>
          <a:p>
            <a:r>
              <a:rPr lang="en-US" dirty="0" smtClean="0"/>
              <a:t>These limit the study’s </a:t>
            </a:r>
            <a:r>
              <a:rPr lang="en-US" dirty="0" err="1" smtClean="0"/>
              <a:t>generalisability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However, they don’t mar the study!  In fact, they open several avenues for future research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 smtClean="0"/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5209924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Any questions?  </a:t>
            </a:r>
            <a:endParaRPr lang="en-SG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 you for your attention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223100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	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Building connections with consumers and developing ways brands can communicate with consumers is surely the cornerstone of many branding strategies.</a:t>
            </a:r>
          </a:p>
          <a:p>
            <a:r>
              <a:rPr lang="en-US" dirty="0" smtClean="0"/>
              <a:t>In the CBR literature, much work focuses on the relationship between the consumer and the brand.  </a:t>
            </a:r>
          </a:p>
          <a:p>
            <a:r>
              <a:rPr lang="en-US" dirty="0" smtClean="0"/>
              <a:t>Little however, focuses on the outcomes or consequences of CBRs.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86926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purpose of this study then, is to examine the effects of CBR on brand consideration.</a:t>
            </a:r>
          </a:p>
          <a:p>
            <a:r>
              <a:rPr lang="en-US" dirty="0" smtClean="0"/>
              <a:t>Brand consideration is an important aspect of CB and encompasses the set of brands that come to mind when a consumer is faced with a purchase decision (</a:t>
            </a:r>
            <a:r>
              <a:rPr lang="en-US" dirty="0" err="1" smtClean="0"/>
              <a:t>Negungadi</a:t>
            </a:r>
            <a:r>
              <a:rPr lang="en-US" dirty="0" smtClean="0"/>
              <a:t>, 1990).</a:t>
            </a:r>
          </a:p>
          <a:p>
            <a:r>
              <a:rPr lang="en-US" dirty="0" smtClean="0"/>
              <a:t>Only brands in the evoked set have a chance of being purchased</a:t>
            </a:r>
          </a:p>
          <a:p>
            <a:r>
              <a:rPr lang="en-US" dirty="0" smtClean="0"/>
              <a:t>As such, competition between brand managers is fierce, in the effort to be a brand within the evoked set.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60661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Literature Review: The CBR itself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value of a CBR lies in the perceived benefits a consumer feels they receive from a relationship with a brand, brand community and/or service provider (Tynan and </a:t>
            </a:r>
            <a:r>
              <a:rPr lang="en-US" dirty="0" err="1" smtClean="0"/>
              <a:t>McKechnie</a:t>
            </a:r>
            <a:r>
              <a:rPr lang="en-US" dirty="0" smtClean="0"/>
              <a:t>, 2009).</a:t>
            </a:r>
          </a:p>
          <a:p>
            <a:endParaRPr lang="en-US" dirty="0" smtClean="0"/>
          </a:p>
          <a:p>
            <a:r>
              <a:rPr lang="en-US" dirty="0" smtClean="0"/>
              <a:t>Emotional aspects of brand relationships have received less attention than other areas within the CBR </a:t>
            </a:r>
            <a:r>
              <a:rPr lang="en-US" dirty="0" smtClean="0"/>
              <a:t>literature (Albert and </a:t>
            </a:r>
            <a:r>
              <a:rPr lang="en-US" dirty="0" err="1" smtClean="0"/>
              <a:t>Merunka</a:t>
            </a:r>
            <a:r>
              <a:rPr lang="en-US" smtClean="0"/>
              <a:t>, 2013).</a:t>
            </a:r>
            <a:endParaRPr lang="en-US" dirty="0" smtClean="0"/>
          </a:p>
          <a:p>
            <a:pPr marL="0" indent="0">
              <a:buNone/>
            </a:pP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89559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LR: The CBR itself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Fournier (1998) identified 6 CBR dimensions:</a:t>
            </a:r>
          </a:p>
          <a:p>
            <a:endParaRPr lang="en-SG" dirty="0" smtClean="0"/>
          </a:p>
          <a:p>
            <a:r>
              <a:rPr lang="en-US" dirty="0" smtClean="0"/>
              <a:t>Love/passion</a:t>
            </a:r>
          </a:p>
          <a:p>
            <a:pPr lvl="1"/>
            <a:r>
              <a:rPr lang="en-US" dirty="0" smtClean="0"/>
              <a:t>Affective ties that can dilute neg. effects of </a:t>
            </a:r>
            <a:r>
              <a:rPr lang="en-US" dirty="0" err="1" smtClean="0"/>
              <a:t>rel’ship</a:t>
            </a:r>
            <a:r>
              <a:rPr lang="en-US" dirty="0" smtClean="0"/>
              <a:t> transgressions</a:t>
            </a:r>
          </a:p>
          <a:p>
            <a:r>
              <a:rPr lang="en-US" dirty="0" smtClean="0"/>
              <a:t>Self Connection</a:t>
            </a:r>
          </a:p>
          <a:p>
            <a:pPr lvl="1"/>
            <a:r>
              <a:rPr lang="en-US" dirty="0" smtClean="0"/>
              <a:t>How the brand delivers its identity, expressing aspect of ‘self’</a:t>
            </a:r>
          </a:p>
          <a:p>
            <a:r>
              <a:rPr lang="en-US" dirty="0" smtClean="0"/>
              <a:t>Interdependence</a:t>
            </a:r>
          </a:p>
          <a:p>
            <a:pPr lvl="1"/>
            <a:r>
              <a:rPr lang="en-US" dirty="0" smtClean="0"/>
              <a:t>Those interactions required for the brand and consumer… </a:t>
            </a:r>
          </a:p>
          <a:p>
            <a:r>
              <a:rPr lang="en-US" dirty="0" smtClean="0"/>
              <a:t>Intimacy </a:t>
            </a:r>
          </a:p>
          <a:p>
            <a:pPr lvl="1"/>
            <a:r>
              <a:rPr lang="en-US" dirty="0" smtClean="0"/>
              <a:t>A deep understanding of </a:t>
            </a:r>
            <a:r>
              <a:rPr lang="en-US" smtClean="0"/>
              <a:t>rel’ship</a:t>
            </a:r>
            <a:r>
              <a:rPr lang="en-US" dirty="0" smtClean="0"/>
              <a:t> partners achieved through disclosure</a:t>
            </a:r>
            <a:endParaRPr lang="en-US" dirty="0"/>
          </a:p>
          <a:p>
            <a:r>
              <a:rPr lang="en-US" dirty="0" smtClean="0"/>
              <a:t>Brand Partner Quality</a:t>
            </a:r>
          </a:p>
          <a:p>
            <a:pPr lvl="1"/>
            <a:r>
              <a:rPr lang="en-US" dirty="0" smtClean="0"/>
              <a:t>How well the brand performs as a partner</a:t>
            </a:r>
          </a:p>
          <a:p>
            <a:r>
              <a:rPr lang="en-US" dirty="0" smtClean="0"/>
              <a:t>Commitment</a:t>
            </a:r>
          </a:p>
          <a:p>
            <a:pPr lvl="1"/>
            <a:r>
              <a:rPr lang="en-US" dirty="0" smtClean="0"/>
              <a:t>A desire to continue the </a:t>
            </a:r>
            <a:r>
              <a:rPr lang="en-US" dirty="0" err="1" smtClean="0"/>
              <a:t>rel’ship</a:t>
            </a:r>
            <a:r>
              <a:rPr lang="en-US" dirty="0" smtClean="0"/>
              <a:t> with willingness to make efforts to that end..</a:t>
            </a:r>
          </a:p>
        </p:txBody>
      </p:sp>
    </p:spTree>
    <p:extLst>
      <p:ext uri="{BB962C8B-B14F-4D97-AF65-F5344CB8AC3E}">
        <p14:creationId xmlns:p14="http://schemas.microsoft.com/office/powerpoint/2010/main" val="2983641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LR: CBR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Fournier’s (1988) seminal paper, we assessed whether any of her six dimensions could be classified as emotional (affective).</a:t>
            </a:r>
          </a:p>
          <a:p>
            <a:pPr lvl="1"/>
            <a:r>
              <a:rPr lang="en-US" dirty="0" smtClean="0"/>
              <a:t>H1 CBR consist of two superordinate dimensions – utilitarian and affective</a:t>
            </a:r>
          </a:p>
          <a:p>
            <a:pPr lvl="1"/>
            <a:r>
              <a:rPr lang="en-US" dirty="0" smtClean="0"/>
              <a:t>H1a Utilitarian CBR consist of  intimacy, brand partner quality and commitment</a:t>
            </a:r>
          </a:p>
          <a:p>
            <a:pPr lvl="1"/>
            <a:r>
              <a:rPr lang="en-US" dirty="0" smtClean="0"/>
              <a:t>H1b Affective CBR consist of love/passion, self connection and interdependence.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01505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LR: Consideration Sets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Consideration Sets.</a:t>
            </a:r>
          </a:p>
          <a:p>
            <a:r>
              <a:rPr lang="en-US" dirty="0" smtClean="0"/>
              <a:t>Making choices between brands is getting harder for consumers – so many brands, such incomplete information…</a:t>
            </a:r>
          </a:p>
          <a:p>
            <a:r>
              <a:rPr lang="en-US" dirty="0" smtClean="0"/>
              <a:t>Consideration sets have been found to influence brand choice and simplify decision making (</a:t>
            </a:r>
            <a:r>
              <a:rPr lang="en-US" dirty="0" err="1" smtClean="0"/>
              <a:t>Laroche</a:t>
            </a:r>
            <a:r>
              <a:rPr lang="en-US" dirty="0"/>
              <a:t> </a:t>
            </a:r>
            <a:r>
              <a:rPr lang="en-US" dirty="0" smtClean="0"/>
              <a:t>et al, 2003; Roberts and </a:t>
            </a:r>
            <a:r>
              <a:rPr lang="en-US" dirty="0" err="1" smtClean="0"/>
              <a:t>Lattin</a:t>
            </a:r>
            <a:r>
              <a:rPr lang="en-US" dirty="0" smtClean="0"/>
              <a:t>, 1991).</a:t>
            </a:r>
          </a:p>
          <a:p>
            <a:r>
              <a:rPr lang="en-US" dirty="0" smtClean="0"/>
              <a:t>Still, many consumers who find it difficult to differentiate brands within the evoked set experience choice fatigue.</a:t>
            </a:r>
          </a:p>
          <a:p>
            <a:r>
              <a:rPr lang="en-US" dirty="0" smtClean="0"/>
              <a:t>Building a strong CBR may help!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170541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LR: Consideration Sets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While building better CBRs may be the answer, the issue is that the effects of CBRs on consideration sets is unknown.  </a:t>
            </a:r>
          </a:p>
          <a:p>
            <a:r>
              <a:rPr lang="en-US" dirty="0" smtClean="0"/>
              <a:t>It is unknown whether utilitarian or affective CBRs are better, or if they have the same or different impact on CBRs</a:t>
            </a:r>
          </a:p>
          <a:p>
            <a:pPr marL="457200" lvl="1" indent="0">
              <a:buNone/>
            </a:pPr>
            <a:r>
              <a:rPr lang="en-US" dirty="0" smtClean="0"/>
              <a:t>	H2: The stronger the BR, the more likely a brand is included in the consideration set.</a:t>
            </a:r>
          </a:p>
          <a:p>
            <a:pPr marL="457200" lvl="1" indent="0">
              <a:buNone/>
            </a:pPr>
            <a:r>
              <a:rPr lang="en-US" dirty="0" smtClean="0"/>
              <a:t>	H3:The stronger the BR, the few the no. of brands are included in the consideration set.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67826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LR: Brand Equity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Aaker’s</a:t>
            </a:r>
            <a:r>
              <a:rPr lang="en-US" dirty="0" smtClean="0"/>
              <a:t> (1996) firm-based view defines BE as a set of brand assets and liabilities that add to or subtract from a product or service. </a:t>
            </a:r>
          </a:p>
          <a:p>
            <a:r>
              <a:rPr lang="en-US" dirty="0" smtClean="0"/>
              <a:t>Keller’s (1993) consumer-based view sees BE as the differential effect of brand knowledge on consumer responses to the marketing of the brand…where a consumer may hold </a:t>
            </a:r>
            <a:r>
              <a:rPr lang="en-US" dirty="0" err="1" smtClean="0"/>
              <a:t>favourable</a:t>
            </a:r>
            <a:r>
              <a:rPr lang="en-US" dirty="0" smtClean="0"/>
              <a:t>, strong and unique brand associations in their memory.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2626319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1535</TotalTime>
  <Words>1290</Words>
  <Application>Microsoft Office PowerPoint</Application>
  <PresentationFormat>On-screen Show (4:3)</PresentationFormat>
  <Paragraphs>95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Civic</vt:lpstr>
      <vt:lpstr>The Effects of Affective and Utilitarian Brand Relationships on Brand Consideration</vt:lpstr>
      <vt:lpstr>Introduction </vt:lpstr>
      <vt:lpstr>Introduction</vt:lpstr>
      <vt:lpstr>Literature Review: The CBR itself</vt:lpstr>
      <vt:lpstr>LR: The CBR itself</vt:lpstr>
      <vt:lpstr>LR: CBR</vt:lpstr>
      <vt:lpstr>LR: Consideration Sets</vt:lpstr>
      <vt:lpstr>LR: Consideration Sets</vt:lpstr>
      <vt:lpstr>LR: Brand Equity</vt:lpstr>
      <vt:lpstr>Final Hs..</vt:lpstr>
      <vt:lpstr>Conceptual Framework</vt:lpstr>
      <vt:lpstr>Research Design</vt:lpstr>
      <vt:lpstr>Preliminary Analysis</vt:lpstr>
      <vt:lpstr>Consideration Set results </vt:lpstr>
      <vt:lpstr>Discussion</vt:lpstr>
      <vt:lpstr>PowerPoint Presentation</vt:lpstr>
      <vt:lpstr>For brand managers…</vt:lpstr>
      <vt:lpstr>Limitations</vt:lpstr>
      <vt:lpstr>Thank you for your attention </vt:lpstr>
    </vt:vector>
  </TitlesOfParts>
  <Company>The University of Newcastle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Effects of Affective and Utilitarian Brand Relationships on Brand Consideration</dc:title>
  <dc:creator>Ursula</dc:creator>
  <cp:lastModifiedBy>Ursula</cp:lastModifiedBy>
  <cp:revision>22</cp:revision>
  <cp:lastPrinted>2015-05-19T07:35:06Z</cp:lastPrinted>
  <dcterms:created xsi:type="dcterms:W3CDTF">2015-05-19T05:28:41Z</dcterms:created>
  <dcterms:modified xsi:type="dcterms:W3CDTF">2015-05-22T08:37:04Z</dcterms:modified>
</cp:coreProperties>
</file>